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9"/>
  </p:notesMasterIdLst>
  <p:sldIdLst>
    <p:sldId id="256" r:id="rId2"/>
    <p:sldId id="257" r:id="rId3"/>
    <p:sldId id="258" r:id="rId4"/>
    <p:sldId id="277" r:id="rId5"/>
    <p:sldId id="278" r:id="rId6"/>
    <p:sldId id="279" r:id="rId7"/>
    <p:sldId id="280" r:id="rId8"/>
    <p:sldId id="281" r:id="rId9"/>
    <p:sldId id="282" r:id="rId10"/>
    <p:sldId id="284" r:id="rId11"/>
    <p:sldId id="285" r:id="rId12"/>
    <p:sldId id="290" r:id="rId13"/>
    <p:sldId id="289" r:id="rId14"/>
    <p:sldId id="286" r:id="rId15"/>
    <p:sldId id="287" r:id="rId16"/>
    <p:sldId id="288" r:id="rId17"/>
    <p:sldId id="259" r:id="rId18"/>
    <p:sldId id="261" r:id="rId19"/>
    <p:sldId id="268" r:id="rId20"/>
    <p:sldId id="269" r:id="rId21"/>
    <p:sldId id="270" r:id="rId22"/>
    <p:sldId id="271" r:id="rId23"/>
    <p:sldId id="273" r:id="rId24"/>
    <p:sldId id="274" r:id="rId25"/>
    <p:sldId id="272" r:id="rId26"/>
    <p:sldId id="275" r:id="rId27"/>
    <p:sldId id="276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106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29845-D161-48CB-A02D-DACF4A0AECC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A0103-9F0D-4E58-8505-B06AA80FA4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040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4FBC-9B3D-80E5-55CB-4E6677B0A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2EDDDD0-8168-535B-254A-40A26CBDA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B6DD329-3434-F302-7155-3F3FC4D95E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6D3BE8-52B6-125A-A326-545D4F2E8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A0103-9F0D-4E58-8505-B06AA80FA47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417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A0103-9F0D-4E58-8505-B06AA80FA47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681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A6E72D-E08C-F387-539C-2FD7419A5B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B028D53-4AF1-BF51-59BF-0CE11E682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096F96-5D40-2C22-4211-86E0B5C10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D3BFF0-5EDA-3571-9FEA-BF610D65E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CC67A9-4893-1A87-7F84-047D4D308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95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DE30E-35E9-B6C8-13DE-C6FD923B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5F645F-828D-5D31-32A9-B55A270E4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8C60A0-6D3B-C05E-5CFC-9769A2F69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0BA995-EE75-277D-4FD9-85BC62497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FCCE8B-EC4D-2339-0059-E3D8F0F3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68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002F79-F770-C986-2846-271B45213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7F84B4-BCD6-9EC4-59BF-6BB16BD22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770252-ABF2-1B1F-4B34-82EBD8CF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4FCCDB-5017-5251-C8BB-CBEF065C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96940D-BF58-4F6F-01B1-CA38B68C2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942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FFEC10-25C8-9E0C-21AE-CE9107103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9C6ECC-4A92-F09B-7B87-E024B7FA50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FB6FDDB-50FB-E6C1-6B8E-3539F1FB3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33C06F2-2747-713E-BBA1-B06823AD4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1F4240-072E-32E0-F4EA-400748B81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F13016C-2324-8778-6B9B-4198934B7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62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F0D819-C4EC-2252-8419-1904A10D8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D8E1DB-ACAB-90CF-C11F-1E8388A58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D023489-079C-183B-B21A-7FEF1D611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FC9B8F1-88F4-3505-C5C6-36898000C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4A418E4-72AA-26BA-9E99-05066A27BA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0C77753-DDDA-5DE9-3F5E-31AC0772E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304E057-7BB6-598E-89B4-20033C68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D65F2F1-8CB2-F041-8744-8C84D551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170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45FA5D-D83C-27A6-171A-ABD439F2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860B54-AE4E-950A-D0AD-4AA3CC195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264E6B-8338-4FF2-B055-A5B4FB6D2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32A7824-9208-5662-31E0-3C0038B62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43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FF7F0A3-C2FD-97B3-58B9-191026E6D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CD37CAA-D41C-79AF-5251-12EFCEA2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628D20-A424-88D5-D43C-3548BB0E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091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BD2ABE-7002-FE84-C731-8E61AF0A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E4980C-4B7C-2EFF-E33A-DB86A7868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2EE801-334D-EE42-FCAD-3D2521D9D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D7E379-AF1F-0D8D-C11A-FB0E5BB86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34EC22-51E7-4A3A-2B20-6B735C46A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DFB8F0-5514-6391-0731-E3DD0F3A8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48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2A604E-11FB-9767-0260-9F62BE0E8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0A8364E-C86C-D884-29F6-3BC2348D4D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367ACB-565D-DB83-98E5-ECD030448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D67905-6813-9A79-1CC8-9A62F84C8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6D14F2-B145-8C21-9086-CBE4ED644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893D0F-50B1-E53A-6A7D-4C482B35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60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423557-2338-3BFB-0475-1183890C6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E2777C-93FA-9413-538E-30977400C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88C935-7389-1523-A65B-880059102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BCA664-C6FD-64C7-881F-DFDA4A59F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EA287C-7CB9-4AC9-EACA-DB4FDF6C9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21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BC5A4C4-2626-E78F-A859-06B7445662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10EF18-3857-A661-D18F-2F93C3061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0CD524-B598-C167-6DB4-3748B23C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B874FB-2EB5-062D-DD89-BCC92A375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CD6D34-8846-3261-AE82-477067EA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13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7FDC472-538A-31E1-9272-341FFD133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0EDB98-20DD-55DE-4E99-46E44B1E3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FC2CC9-5525-5EB4-970A-746C7BE8D7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DCB42-BF3A-4534-84EC-F4A59F3591C4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DC95E7-8327-261D-A2F8-1E7147F52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BF109E-F6AD-E94D-936D-49246779B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18D3A-7618-416E-9CBD-9D33A81CA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69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ichencloud.com.cn/#/home" TargetMode="External"/><Relationship Id="rId2" Type="http://schemas.openxmlformats.org/officeDocument/2006/relationships/hyperlink" Target="http://116.236.50.106:8792/IEMS/#/logi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5560080-A79A-E20E-E0A1-0CDF7883B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zh-CN" altLang="en-US" sz="48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汇珏</a:t>
            </a:r>
            <a:r>
              <a:rPr lang="en-US" altLang="zh-CN" sz="48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EMS</a:t>
            </a:r>
            <a:r>
              <a:rPr lang="zh-CN" altLang="en-US" sz="48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平台</a:t>
            </a:r>
            <a:br>
              <a:rPr lang="en-US" altLang="zh-CN" sz="48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en-US" altLang="zh-CN" sz="48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vs</a:t>
            </a:r>
            <a:br>
              <a:rPr lang="en-US" altLang="zh-CN" sz="48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48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物盾启辰新能云平台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AF0905A-A51C-44BC-3C2A-FBB98E535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zh-CN" altLang="en-US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4800" b="1">
                <a:solidFill>
                  <a:schemeClr val="accent1"/>
                </a:solidFill>
                <a:latin typeface="锐字奥运精神拼搏简免费-闪" panose="02010604000000000000" pitchFamily="2" charset="-122"/>
                <a:ea typeface="锐字奥运精神拼搏简免费-闪" panose="02010604000000000000" pitchFamily="2" charset="-122"/>
              </a:rPr>
              <a:t>对比分析</a:t>
            </a:r>
            <a:endParaRPr lang="zh-CN" altLang="en-US" b="1">
              <a:solidFill>
                <a:schemeClr val="accent1"/>
              </a:solidFill>
              <a:latin typeface="锐字奥运精神拼搏简免费-闪" panose="02010604000000000000" pitchFamily="2" charset="-122"/>
              <a:ea typeface="锐字奥运精神拼搏简免费-闪" panose="02010604000000000000" pitchFamily="2" charset="-122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3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19778C4-5045-7D51-E6E2-F7A7C6A7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zh-CN" altLang="en-US" sz="4000">
                <a:solidFill>
                  <a:srgbClr val="FFFFFF"/>
                </a:solidFill>
              </a:rPr>
              <a:t>主要功能差异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A83C511D-12BD-7C62-13D8-7EACC5EC68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0673991"/>
              </p:ext>
            </p:extLst>
          </p:nvPr>
        </p:nvGraphicFramePr>
        <p:xfrm>
          <a:off x="644056" y="2451990"/>
          <a:ext cx="10927830" cy="3513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715">
                  <a:extLst>
                    <a:ext uri="{9D8B030D-6E8A-4147-A177-3AD203B41FA5}">
                      <a16:colId xmlns:a16="http://schemas.microsoft.com/office/drawing/2014/main" val="2827690491"/>
                    </a:ext>
                  </a:extLst>
                </a:gridCol>
                <a:gridCol w="5586115">
                  <a:extLst>
                    <a:ext uri="{9D8B030D-6E8A-4147-A177-3AD203B41FA5}">
                      <a16:colId xmlns:a16="http://schemas.microsoft.com/office/drawing/2014/main" val="2490234671"/>
                    </a:ext>
                  </a:extLst>
                </a:gridCol>
              </a:tblGrid>
              <a:tr h="905444">
                <a:tc>
                  <a:txBody>
                    <a:bodyPr/>
                    <a:lstStyle/>
                    <a:p>
                      <a:r>
                        <a:rPr lang="zh-CN" altLang="zh-CN" sz="2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汇珏</a:t>
                      </a:r>
                      <a:r>
                        <a:rPr lang="en-US" altLang="zh-CN" sz="2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2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</a:t>
                      </a:r>
                    </a:p>
                    <a:p>
                      <a:r>
                        <a:rPr lang="en-US" altLang="zh-CN" sz="2100" b="1" u="sng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http://116.236.50.106:8792/IEMS/#/login</a:t>
                      </a:r>
                      <a:endParaRPr lang="zh-CN" altLang="en-US" sz="2100" b="1">
                        <a:solidFill>
                          <a:schemeClr val="tx1"/>
                        </a:solidFill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2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物盾（启辰新能）云平台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CN" sz="2100" b="1" u="sng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https://www.qichencloud.com.cn/#/home</a:t>
                      </a:r>
                      <a:endParaRPr lang="zh-CN" altLang="en-US" sz="2100" b="1" u="sng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067250"/>
                  </a:ext>
                </a:extLst>
              </a:tr>
              <a:tr h="797653">
                <a:tc>
                  <a:txBody>
                    <a:bodyPr/>
                    <a:lstStyle/>
                    <a:p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混合物联网平台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，可</a:t>
                      </a:r>
                      <a:r>
                        <a:rPr lang="zh-CN" altLang="en-US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根据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对接协议接入</a:t>
                      </a:r>
                      <a:r>
                        <a:rPr lang="zh-CN" altLang="en-US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多种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设备进行数据监控</a:t>
                      </a:r>
                      <a:endParaRPr lang="zh-CN" altLang="en-US" sz="2100">
                        <a:solidFill>
                          <a:schemeClr val="tx1"/>
                        </a:solidFill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accent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新能源平台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，只处理物盾</a:t>
                      </a:r>
                      <a:r>
                        <a:rPr lang="en-US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设备管理的储能设备、电站等</a:t>
                      </a:r>
                      <a:endParaRPr lang="zh-CN" altLang="en-US" sz="2100">
                        <a:solidFill>
                          <a:schemeClr val="tx1"/>
                        </a:solidFill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accent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000451"/>
                  </a:ext>
                </a:extLst>
              </a:tr>
              <a:tr h="797653">
                <a:tc>
                  <a:txBody>
                    <a:bodyPr/>
                    <a:lstStyle/>
                    <a:p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功能偏重于</a:t>
                      </a:r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单独</a:t>
                      </a:r>
                      <a:r>
                        <a:rPr lang="zh-CN" altLang="en-US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</a:t>
                      </a:r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连接、数据监控</a:t>
                      </a:r>
                      <a:endParaRPr lang="en-US" altLang="zh-CN" sz="21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偏重于</a:t>
                      </a:r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运维平台</a:t>
                      </a:r>
                      <a:endParaRPr lang="zh-CN" altLang="en-US" sz="2100" b="1">
                        <a:solidFill>
                          <a:schemeClr val="tx1"/>
                        </a:solidFill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功能</a:t>
                      </a:r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以电站为单位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的设备监控、运营管理</a:t>
                      </a:r>
                      <a:endParaRPr lang="en-US" altLang="zh-CN" sz="21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偏重于</a:t>
                      </a:r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运营与监控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CN" altLang="en-US" sz="2100">
                        <a:solidFill>
                          <a:schemeClr val="tx1"/>
                        </a:solidFill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39589"/>
                  </a:ext>
                </a:extLst>
              </a:tr>
              <a:tr h="474281">
                <a:tc>
                  <a:txBody>
                    <a:bodyPr/>
                    <a:lstStyle/>
                    <a:p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展示</a:t>
                      </a:r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全部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</a:t>
                      </a:r>
                      <a:r>
                        <a:rPr lang="zh-CN" altLang="en-US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，形式</a:t>
                      </a:r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以表格为主</a:t>
                      </a:r>
                      <a:endParaRPr lang="zh-CN" altLang="en-US" sz="2100">
                        <a:solidFill>
                          <a:schemeClr val="tx1"/>
                        </a:solidFill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数据展示</a:t>
                      </a:r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关键</a:t>
                      </a:r>
                      <a:r>
                        <a:rPr lang="zh-CN" altLang="zh-CN" sz="2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数据，辅以</a:t>
                      </a:r>
                      <a:r>
                        <a:rPr lang="zh-CN" altLang="en-US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多种</a:t>
                      </a:r>
                      <a:r>
                        <a:rPr lang="zh-CN" altLang="zh-CN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的曲线图</a:t>
                      </a:r>
                      <a:r>
                        <a:rPr lang="zh-CN" altLang="en-US" sz="2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表</a:t>
                      </a:r>
                      <a:endParaRPr lang="zh-CN" altLang="en-US" sz="2100" b="1">
                        <a:solidFill>
                          <a:schemeClr val="tx1"/>
                        </a:solidFill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090099"/>
                  </a:ext>
                </a:extLst>
              </a:tr>
              <a:tr h="538955">
                <a:tc>
                  <a:txBody>
                    <a:bodyPr/>
                    <a:lstStyle/>
                    <a:p>
                      <a:endParaRPr lang="zh-CN" altLang="en-US" sz="2100">
                        <a:solidFill>
                          <a:schemeClr val="tx1"/>
                        </a:solidFill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100">
                        <a:solidFill>
                          <a:schemeClr val="tx1"/>
                        </a:solidFill>
                      </a:endParaRPr>
                    </a:p>
                  </a:txBody>
                  <a:tcPr marL="107791" marR="107791" marT="53895" marB="5389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6007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6795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C8D34F-3890-F438-46BD-88498D77A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ACB4BC7-49A7-76A4-4997-34198FD6D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zh-CN" altLang="en-US" sz="4000">
                <a:solidFill>
                  <a:srgbClr val="FFFFFF"/>
                </a:solidFill>
              </a:rPr>
              <a:t>主要特点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4F678400-8819-6921-52AF-F525C58610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439547"/>
              </p:ext>
            </p:extLst>
          </p:nvPr>
        </p:nvGraphicFramePr>
        <p:xfrm>
          <a:off x="269357" y="1694121"/>
          <a:ext cx="11667461" cy="5054077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880925">
                  <a:extLst>
                    <a:ext uri="{9D8B030D-6E8A-4147-A177-3AD203B41FA5}">
                      <a16:colId xmlns:a16="http://schemas.microsoft.com/office/drawing/2014/main" val="2827690491"/>
                    </a:ext>
                  </a:extLst>
                </a:gridCol>
                <a:gridCol w="5786536">
                  <a:extLst>
                    <a:ext uri="{9D8B030D-6E8A-4147-A177-3AD203B41FA5}">
                      <a16:colId xmlns:a16="http://schemas.microsoft.com/office/drawing/2014/main" val="2490234671"/>
                    </a:ext>
                  </a:extLst>
                </a:gridCol>
              </a:tblGrid>
              <a:tr h="341129">
                <a:tc>
                  <a:txBody>
                    <a:bodyPr/>
                    <a:lstStyle/>
                    <a:p>
                      <a:r>
                        <a:rPr lang="zh-CN" altLang="zh-CN" sz="2000" b="1" kern="1200" cap="all" spc="6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汇珏</a:t>
                      </a:r>
                      <a:r>
                        <a:rPr lang="en-US" altLang="zh-CN" sz="2000" b="1" kern="1200" cap="all" spc="6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2000" b="1" kern="1200" cap="all" spc="6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</a:t>
                      </a:r>
                    </a:p>
                  </a:txBody>
                  <a:tcPr marL="44847" marR="44847" marT="57185" marB="5718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2000" b="1" kern="1200" cap="all" spc="6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物盾（启辰新能）云平台</a:t>
                      </a:r>
                    </a:p>
                  </a:txBody>
                  <a:tcPr marL="44847" marR="44847" marT="57185" marB="5718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067250"/>
                  </a:ext>
                </a:extLst>
              </a:tr>
              <a:tr h="851280">
                <a:tc>
                  <a:txBody>
                    <a:bodyPr/>
                    <a:lstStyle/>
                    <a:p>
                      <a:pPr lvl="0"/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支持的设备众多</a:t>
                      </a:r>
                      <a:endParaRPr lang="en-US" altLang="zh-CN" sz="16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重点</a:t>
                      </a: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不突出，需分类或将平台独立分类</a:t>
                      </a:r>
                      <a:endParaRPr lang="en-US" altLang="zh-CN" sz="16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协议多，增加复杂度和管理难度</a:t>
                      </a: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accent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生产数据与收益数据相结合：经营管理功能</a:t>
                      </a:r>
                      <a:endParaRPr lang="zh-CN" altLang="en-US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accent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000451"/>
                  </a:ext>
                </a:extLst>
              </a:tr>
              <a:tr h="1087666">
                <a:tc>
                  <a:txBody>
                    <a:bodyPr/>
                    <a:lstStyle/>
                    <a:p>
                      <a:pPr lvl="0"/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</a:t>
                      </a:r>
                      <a:r>
                        <a:rPr lang="zh-CN" altLang="en-US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数值</a:t>
                      </a: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多，基本</a:t>
                      </a:r>
                      <a:r>
                        <a:rPr lang="zh-CN" altLang="en-US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仅</a:t>
                      </a: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用表格展示</a:t>
                      </a:r>
                      <a:endParaRPr lang="en-US" altLang="zh-CN" sz="16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关键数据不突出，专业化不够</a:t>
                      </a:r>
                      <a:endParaRPr lang="en-US" altLang="zh-CN" sz="16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需将关键业务数据跟辅助数据分离</a:t>
                      </a:r>
                      <a:endParaRPr lang="en-US" altLang="zh-CN" sz="16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重点展示关键数据</a:t>
                      </a: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数据与电力生产专业相结合</a:t>
                      </a:r>
                      <a:endParaRPr lang="en-US" altLang="zh-CN" sz="16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充放电计划</a:t>
                      </a:r>
                      <a:endParaRPr lang="en-US" altLang="zh-CN" sz="16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电价管理</a:t>
                      </a:r>
                      <a:endParaRPr lang="en-US" altLang="zh-CN" sz="16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结算管理</a:t>
                      </a: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39589"/>
                  </a:ext>
                </a:extLst>
              </a:tr>
              <a:tr h="378508">
                <a:tc>
                  <a:txBody>
                    <a:bodyPr/>
                    <a:lstStyle/>
                    <a:p>
                      <a:pPr lvl="0"/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支持工单系统</a:t>
                      </a: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电站拓扑展示</a:t>
                      </a:r>
                      <a:r>
                        <a:rPr lang="en-US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zh-CN" altLang="en-US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辅以实时数据</a:t>
                      </a:r>
                      <a:endParaRPr lang="zh-CN" altLang="en-US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090099"/>
                  </a:ext>
                </a:extLst>
              </a:tr>
              <a:tr h="15604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支持地理化视图展示</a:t>
                      </a: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缺少的功能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运维工单流转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告警通知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充放电计划与电价直接的协调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地理化展示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基础数据管理</a:t>
                      </a:r>
                      <a:endParaRPr lang="zh-CN" altLang="en-US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6007055"/>
                  </a:ext>
                </a:extLst>
              </a:tr>
              <a:tr h="378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独立的基础数据管理（管理后台）</a:t>
                      </a: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2491252"/>
                  </a:ext>
                </a:extLst>
              </a:tr>
              <a:tr h="378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多租户管理，数据完全隔离</a:t>
                      </a: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cap="none" spc="0">
                        <a:solidFill>
                          <a:schemeClr val="tx1"/>
                        </a:solidFill>
                      </a:endParaRPr>
                    </a:p>
                  </a:txBody>
                  <a:tcPr marL="44847" marR="44847" marT="22423" marB="57185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8628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10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CE431F-AFEC-6992-D44A-4F84B9532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页面对比</a:t>
            </a:r>
            <a:r>
              <a:rPr lang="en-US" altLang="zh-CN"/>
              <a:t>-</a:t>
            </a:r>
            <a:r>
              <a:rPr lang="zh-CN" altLang="en-US"/>
              <a:t>数据展示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6FC2E841-5CDD-29B9-2307-B1EDA58B10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710012"/>
              </p:ext>
            </p:extLst>
          </p:nvPr>
        </p:nvGraphicFramePr>
        <p:xfrm>
          <a:off x="838200" y="1825625"/>
          <a:ext cx="10515600" cy="426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54755287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099228875"/>
                    </a:ext>
                  </a:extLst>
                </a:gridCol>
              </a:tblGrid>
              <a:tr h="42520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43846"/>
                  </a:ext>
                </a:extLst>
              </a:tr>
              <a:tr h="384171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43710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D2F25DFB-8979-A5FF-EA8F-7DEAB7A6D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18" y="2396538"/>
            <a:ext cx="2686174" cy="16889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42241AD-AA11-98ED-65CE-FCF4A740E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178" y="2589969"/>
            <a:ext cx="4948104" cy="29324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9860AF4-CD6A-8F89-082E-57E2EE9C0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8631" y="4032738"/>
            <a:ext cx="3320192" cy="188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26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9B302-B98A-A9A3-CA04-478176975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680B22-1D2B-BFA4-2A47-91D60C0D6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页面对比</a:t>
            </a:r>
            <a:r>
              <a:rPr lang="en-US" altLang="zh-CN"/>
              <a:t>-</a:t>
            </a:r>
            <a:r>
              <a:rPr lang="zh-CN" altLang="en-US"/>
              <a:t>数据展示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5E036FD8-71CF-6ACE-9436-7A463FFB8E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26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54755287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099228875"/>
                    </a:ext>
                  </a:extLst>
                </a:gridCol>
              </a:tblGrid>
              <a:tr h="42520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43846"/>
                  </a:ext>
                </a:extLst>
              </a:tr>
              <a:tr h="384171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43710"/>
                  </a:ext>
                </a:extLst>
              </a:tr>
            </a:tbl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A00FFF31-BE93-B86A-4FBB-EA20C3E46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679" y="2635178"/>
            <a:ext cx="4954629" cy="281019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D6EEAA6-C321-88AB-1433-1A33FAF2C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348" y="2635178"/>
            <a:ext cx="4720412" cy="279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15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A7CF2-DD0C-07C6-4064-EE1EBA5C0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D77B1-ABC3-C150-F2A8-2E00498A2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页面对比</a:t>
            </a:r>
            <a:r>
              <a:rPr lang="en-US" altLang="zh-CN"/>
              <a:t>-</a:t>
            </a:r>
            <a:r>
              <a:rPr lang="zh-CN" altLang="en-US"/>
              <a:t>拓扑 </a:t>
            </a:r>
            <a:r>
              <a:rPr lang="en-US" altLang="zh-CN"/>
              <a:t>vs </a:t>
            </a:r>
            <a:r>
              <a:rPr lang="zh-CN" altLang="en-US"/>
              <a:t>地理化视图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28256048-70BD-1A0D-3862-383E8245CAA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26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54755287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099228875"/>
                    </a:ext>
                  </a:extLst>
                </a:gridCol>
              </a:tblGrid>
              <a:tr h="42520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43846"/>
                  </a:ext>
                </a:extLst>
              </a:tr>
              <a:tr h="384171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43710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A461665A-3BA2-8DA3-94C2-6277F17F3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024" y="2536912"/>
            <a:ext cx="4678849" cy="29940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FC1ADE6-3651-B34F-C054-3AD528EBB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678" y="2536911"/>
            <a:ext cx="4941276" cy="299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43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BF945-6973-23A7-1581-BDB29839D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4B7422-97AE-5EFA-7B48-3611FC9EF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页面对比</a:t>
            </a:r>
            <a:r>
              <a:rPr lang="en-US" altLang="zh-CN"/>
              <a:t>-</a:t>
            </a:r>
            <a:r>
              <a:rPr lang="zh-CN" altLang="en-US"/>
              <a:t>设备及数据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C9D671B2-5B54-D3EF-EF6A-606E5F2922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1263877"/>
              </p:ext>
            </p:extLst>
          </p:nvPr>
        </p:nvGraphicFramePr>
        <p:xfrm>
          <a:off x="468923" y="1825625"/>
          <a:ext cx="11377246" cy="426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23">
                  <a:extLst>
                    <a:ext uri="{9D8B030D-6E8A-4147-A177-3AD203B41FA5}">
                      <a16:colId xmlns:a16="http://schemas.microsoft.com/office/drawing/2014/main" val="547552878"/>
                    </a:ext>
                  </a:extLst>
                </a:gridCol>
                <a:gridCol w="5688623">
                  <a:extLst>
                    <a:ext uri="{9D8B030D-6E8A-4147-A177-3AD203B41FA5}">
                      <a16:colId xmlns:a16="http://schemas.microsoft.com/office/drawing/2014/main" val="1099228875"/>
                    </a:ext>
                  </a:extLst>
                </a:gridCol>
              </a:tblGrid>
              <a:tr h="42520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43846"/>
                  </a:ext>
                </a:extLst>
              </a:tr>
              <a:tr h="384171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43710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4F4B738D-55AB-CAF4-BA44-9D25E850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609" y="2448876"/>
            <a:ext cx="5278120" cy="349528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1198B44-6997-8013-A9A5-4B3DD669C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92" y="2448876"/>
            <a:ext cx="5363308" cy="349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379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0D4B-8987-08AB-FD0C-A5FB9DA9C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2E6C10-8241-4D7C-71FE-60D4F8829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页面对比</a:t>
            </a:r>
            <a:r>
              <a:rPr lang="en-US" altLang="zh-CN"/>
              <a:t>-</a:t>
            </a:r>
            <a:r>
              <a:rPr lang="zh-CN" altLang="en-US"/>
              <a:t>数据及图表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01600A2D-E690-37D7-E4BB-6AAEFDDF498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923" y="1825625"/>
          <a:ext cx="11377246" cy="426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23">
                  <a:extLst>
                    <a:ext uri="{9D8B030D-6E8A-4147-A177-3AD203B41FA5}">
                      <a16:colId xmlns:a16="http://schemas.microsoft.com/office/drawing/2014/main" val="547552878"/>
                    </a:ext>
                  </a:extLst>
                </a:gridCol>
                <a:gridCol w="5688623">
                  <a:extLst>
                    <a:ext uri="{9D8B030D-6E8A-4147-A177-3AD203B41FA5}">
                      <a16:colId xmlns:a16="http://schemas.microsoft.com/office/drawing/2014/main" val="1099228875"/>
                    </a:ext>
                  </a:extLst>
                </a:gridCol>
              </a:tblGrid>
              <a:tr h="42520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43846"/>
                  </a:ext>
                </a:extLst>
              </a:tr>
              <a:tr h="384171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43710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B033D0F6-3427-4E72-35C7-04EC37953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47462"/>
            <a:ext cx="4845050" cy="27306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F107472-5B35-83E8-25E2-262DCBE6F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694" y="2515761"/>
            <a:ext cx="5278120" cy="299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20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44A0C-784F-05A5-D22C-A0EB8A9CC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318F08-97CC-28E1-AC9D-7AA9712A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页面对比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901FF229-C300-06E6-7240-C6CF072CC5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923" y="1825625"/>
          <a:ext cx="11377246" cy="426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23">
                  <a:extLst>
                    <a:ext uri="{9D8B030D-6E8A-4147-A177-3AD203B41FA5}">
                      <a16:colId xmlns:a16="http://schemas.microsoft.com/office/drawing/2014/main" val="547552878"/>
                    </a:ext>
                  </a:extLst>
                </a:gridCol>
                <a:gridCol w="5688623">
                  <a:extLst>
                    <a:ext uri="{9D8B030D-6E8A-4147-A177-3AD203B41FA5}">
                      <a16:colId xmlns:a16="http://schemas.microsoft.com/office/drawing/2014/main" val="1099228875"/>
                    </a:ext>
                  </a:extLst>
                </a:gridCol>
              </a:tblGrid>
              <a:tr h="42520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43846"/>
                  </a:ext>
                </a:extLst>
              </a:tr>
              <a:tr h="384171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43710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308C219A-F836-AD92-E8BF-6AE4565D0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91" y="2589823"/>
            <a:ext cx="2958744" cy="16783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84A38D8-4236-7D29-A121-34659FEB6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5503" y="3959086"/>
            <a:ext cx="2963833" cy="196361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262DF4C-5B0D-503B-4BCB-CC3F135F9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857" y="2819400"/>
            <a:ext cx="5055928" cy="263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81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0A725-A928-EE4D-460E-E34335E50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77343F-AD3A-EBEC-57AD-836B992F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页面对比</a:t>
            </a:r>
            <a:r>
              <a:rPr lang="en-US" altLang="zh-CN"/>
              <a:t>-</a:t>
            </a:r>
            <a:r>
              <a:rPr lang="zh-CN" altLang="en-US"/>
              <a:t>实时监测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842D2EF4-A656-1433-41DA-ABDFEA0E60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552495"/>
              </p:ext>
            </p:extLst>
          </p:nvPr>
        </p:nvGraphicFramePr>
        <p:xfrm>
          <a:off x="468923" y="1825625"/>
          <a:ext cx="11377246" cy="426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23">
                  <a:extLst>
                    <a:ext uri="{9D8B030D-6E8A-4147-A177-3AD203B41FA5}">
                      <a16:colId xmlns:a16="http://schemas.microsoft.com/office/drawing/2014/main" val="547552878"/>
                    </a:ext>
                  </a:extLst>
                </a:gridCol>
                <a:gridCol w="5688623">
                  <a:extLst>
                    <a:ext uri="{9D8B030D-6E8A-4147-A177-3AD203B41FA5}">
                      <a16:colId xmlns:a16="http://schemas.microsoft.com/office/drawing/2014/main" val="1099228875"/>
                    </a:ext>
                  </a:extLst>
                </a:gridCol>
              </a:tblGrid>
              <a:tr h="42520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43846"/>
                  </a:ext>
                </a:extLst>
              </a:tr>
              <a:tr h="384171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43710"/>
                  </a:ext>
                </a:extLst>
              </a:tr>
            </a:tbl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5FD5F78F-9AB2-8E7F-C55A-58D9A4881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193" y="2403593"/>
            <a:ext cx="3421307" cy="205081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C7022B3-031F-C376-64CE-6DD2622B6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06" y="2461453"/>
            <a:ext cx="3379286" cy="211640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1809091-D859-5938-CB70-BE17AA372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4924" y="3903748"/>
            <a:ext cx="3223846" cy="20873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B377725-B64A-3E11-8A4C-0932C3639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1769" y="3991708"/>
            <a:ext cx="3421308" cy="197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83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B88E7-E159-F8DB-C6C2-1AE36B114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87225F-5E91-D2DB-5EA7-4DF6F5233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页面对比</a:t>
            </a:r>
            <a:r>
              <a:rPr lang="en-US" altLang="zh-CN"/>
              <a:t>-</a:t>
            </a:r>
            <a:r>
              <a:rPr lang="zh-CN" altLang="en-US"/>
              <a:t>告警信息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956F53D3-DF32-7B18-D4AE-4BF01CDA802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923" y="1825625"/>
          <a:ext cx="11377246" cy="426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23">
                  <a:extLst>
                    <a:ext uri="{9D8B030D-6E8A-4147-A177-3AD203B41FA5}">
                      <a16:colId xmlns:a16="http://schemas.microsoft.com/office/drawing/2014/main" val="547552878"/>
                    </a:ext>
                  </a:extLst>
                </a:gridCol>
                <a:gridCol w="5688623">
                  <a:extLst>
                    <a:ext uri="{9D8B030D-6E8A-4147-A177-3AD203B41FA5}">
                      <a16:colId xmlns:a16="http://schemas.microsoft.com/office/drawing/2014/main" val="1099228875"/>
                    </a:ext>
                  </a:extLst>
                </a:gridCol>
              </a:tblGrid>
              <a:tr h="42520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43846"/>
                  </a:ext>
                </a:extLst>
              </a:tr>
              <a:tr h="384171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43710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1DBF77B6-810E-18CD-6389-AD3887D6A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17" y="2629457"/>
            <a:ext cx="5122985" cy="330828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DCCB56A-98C1-A4F5-D376-60D746661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100" y="4152815"/>
            <a:ext cx="2883877" cy="186232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ED5F71D-1735-4E7D-612A-1D6806260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654" y="2314995"/>
            <a:ext cx="3103939" cy="176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56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4DBEB-1B9F-66AD-1659-C21494299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164481-3D47-7F74-DC52-B1D16B04E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页面对比</a:t>
            </a:r>
            <a:r>
              <a:rPr lang="en-US" altLang="zh-CN"/>
              <a:t>-</a:t>
            </a:r>
            <a:r>
              <a:rPr lang="zh-CN" altLang="en-US"/>
              <a:t>大屏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C1A63BA1-00FF-99FB-D6C3-EF55D372F0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923" y="1825625"/>
          <a:ext cx="11377246" cy="4266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23">
                  <a:extLst>
                    <a:ext uri="{9D8B030D-6E8A-4147-A177-3AD203B41FA5}">
                      <a16:colId xmlns:a16="http://schemas.microsoft.com/office/drawing/2014/main" val="547552878"/>
                    </a:ext>
                  </a:extLst>
                </a:gridCol>
                <a:gridCol w="5688623">
                  <a:extLst>
                    <a:ext uri="{9D8B030D-6E8A-4147-A177-3AD203B41FA5}">
                      <a16:colId xmlns:a16="http://schemas.microsoft.com/office/drawing/2014/main" val="1099228875"/>
                    </a:ext>
                  </a:extLst>
                </a:gridCol>
              </a:tblGrid>
              <a:tr h="42520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43846"/>
                  </a:ext>
                </a:extLst>
              </a:tr>
              <a:tr h="3841716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43710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9C9C2A5A-0C28-8AB7-F02D-00C9367B0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77619"/>
            <a:ext cx="5018867" cy="293915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592C5BD-4A20-7924-4D7D-769D0E6CE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428" y="2835348"/>
            <a:ext cx="5122530" cy="288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6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30BD23-7DD1-CC5F-B557-39DBA4DBF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6C9ECD1F-1B32-4E48-9736-A1BC9A323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2B8BC2C-BE23-35DA-E3A2-4989DCEA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67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功能特色</a:t>
            </a:r>
            <a:r>
              <a:rPr lang="en-US" altLang="zh-CN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</a:t>
            </a:r>
            <a:r>
              <a:rPr lang="zh-CN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运行管理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22480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042549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283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6E2904E-D0F1-E157-CDF3-85903C5394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88" r="14176"/>
          <a:stretch/>
        </p:blipFill>
        <p:spPr>
          <a:xfrm>
            <a:off x="4054251" y="883463"/>
            <a:ext cx="3721608" cy="254203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0C93A5B-0E28-D1C9-A1C0-585B118C1F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210" r="10002"/>
          <a:stretch/>
        </p:blipFill>
        <p:spPr>
          <a:xfrm>
            <a:off x="7910946" y="883463"/>
            <a:ext cx="3719192" cy="254203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E0B5396-CD8A-3262-98F1-8E22649151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748" r="11416"/>
          <a:stretch/>
        </p:blipFill>
        <p:spPr>
          <a:xfrm>
            <a:off x="4054251" y="3548348"/>
            <a:ext cx="3721608" cy="254203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8E9B89D-630D-232B-365C-F7C4615AD4D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343" r="5869"/>
          <a:stretch/>
        </p:blipFill>
        <p:spPr>
          <a:xfrm>
            <a:off x="7916372" y="3548347"/>
            <a:ext cx="3719192" cy="254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8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C9ECD1F-1B32-4E48-9736-A1BC9A323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1E50AF0-BDDE-7C79-5D97-E348162E4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67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功能特色</a:t>
            </a:r>
            <a:r>
              <a:rPr lang="en-US" altLang="zh-CN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</a:t>
            </a:r>
            <a:r>
              <a:rPr lang="zh-CN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数据分析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22480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042549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283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F438610-3A58-9DAE-2CA5-7904553180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48" r="20317"/>
          <a:stretch/>
        </p:blipFill>
        <p:spPr>
          <a:xfrm>
            <a:off x="4054251" y="883463"/>
            <a:ext cx="3721608" cy="254203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8741360-FE67-7B9E-3B38-588B57E77E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493" r="7719"/>
          <a:stretch/>
        </p:blipFill>
        <p:spPr>
          <a:xfrm>
            <a:off x="7910946" y="883463"/>
            <a:ext cx="3719192" cy="254203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8601C26-02A4-867E-B6DA-48F8E33CE2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59" r="11205"/>
          <a:stretch/>
        </p:blipFill>
        <p:spPr>
          <a:xfrm>
            <a:off x="4054251" y="3548348"/>
            <a:ext cx="3721608" cy="25420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033814B-2CE3-49AB-8E6B-F8C8D03B8B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40" r="26472"/>
          <a:stretch/>
        </p:blipFill>
        <p:spPr>
          <a:xfrm>
            <a:off x="7916372" y="3548347"/>
            <a:ext cx="3719192" cy="254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14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40AEEA-0328-B0FA-4256-5D52F991B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44">
            <a:extLst>
              <a:ext uri="{FF2B5EF4-FFF2-40B4-BE49-F238E27FC236}">
                <a16:creationId xmlns:a16="http://schemas.microsoft.com/office/drawing/2014/main" id="{6C9ECD1F-1B32-4E48-9736-A1BC9A323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CC9B50A-C647-4181-E065-87F94EC65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67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功能特色</a:t>
            </a:r>
            <a:r>
              <a:rPr lang="en-US" altLang="zh-CN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</a:t>
            </a:r>
            <a:r>
              <a:rPr lang="zh-CN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生产管理</a:t>
            </a:r>
          </a:p>
        </p:txBody>
      </p:sp>
      <p:sp>
        <p:nvSpPr>
          <p:cNvPr id="66" name="Rectangle 4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22480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4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042549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283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0579CDA-DE46-9165-6C94-403DCE742C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67" r="16697"/>
          <a:stretch/>
        </p:blipFill>
        <p:spPr>
          <a:xfrm>
            <a:off x="4054251" y="883463"/>
            <a:ext cx="3721608" cy="254203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8484AAF-3D62-C418-0DF9-53FC488A70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212"/>
          <a:stretch/>
        </p:blipFill>
        <p:spPr>
          <a:xfrm>
            <a:off x="7910946" y="883463"/>
            <a:ext cx="3719192" cy="254203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526B4A1-53AE-B8A7-C3A3-2E040A085F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745" r="6420"/>
          <a:stretch/>
        </p:blipFill>
        <p:spPr>
          <a:xfrm>
            <a:off x="4054251" y="3548348"/>
            <a:ext cx="3721608" cy="254203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113055F-5DED-B087-670B-CC251E8201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294" r="10918"/>
          <a:stretch/>
        </p:blipFill>
        <p:spPr>
          <a:xfrm>
            <a:off x="7916372" y="3548347"/>
            <a:ext cx="3719192" cy="254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3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7EC6BB-5090-CB22-AAB4-E8DC73F3E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62">
            <a:extLst>
              <a:ext uri="{FF2B5EF4-FFF2-40B4-BE49-F238E27FC236}">
                <a16:creationId xmlns:a16="http://schemas.microsoft.com/office/drawing/2014/main" id="{6C9ECD1F-1B32-4E48-9736-A1BC9A323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4BA7F6E-ED8A-6B67-2DF5-A20D7FAA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67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功能特色</a:t>
            </a:r>
            <a:r>
              <a:rPr lang="en-US" altLang="zh-CN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</a:t>
            </a:r>
            <a:r>
              <a:rPr lang="zh-CN" alt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经营管理</a:t>
            </a:r>
          </a:p>
        </p:txBody>
      </p:sp>
      <p:sp>
        <p:nvSpPr>
          <p:cNvPr id="72" name="Rectangle 6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22480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66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042549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6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283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2C9377B-D6FA-044E-6A42-083FADAF77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94" r="6670"/>
          <a:stretch/>
        </p:blipFill>
        <p:spPr>
          <a:xfrm>
            <a:off x="4054251" y="883463"/>
            <a:ext cx="3721608" cy="25420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1B0ECB3-B75B-5C41-C038-04E05733DF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171" r="5040"/>
          <a:stretch/>
        </p:blipFill>
        <p:spPr>
          <a:xfrm>
            <a:off x="7910946" y="883463"/>
            <a:ext cx="3719192" cy="25420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1C16BA8-6712-DDEE-584E-A5871FB970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499" r="10665"/>
          <a:stretch/>
        </p:blipFill>
        <p:spPr>
          <a:xfrm>
            <a:off x="4054251" y="3548348"/>
            <a:ext cx="3721608" cy="25420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922D588-5E07-D987-0592-D5D7CF0ABE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572" r="3639"/>
          <a:stretch/>
        </p:blipFill>
        <p:spPr>
          <a:xfrm>
            <a:off x="7916372" y="3548347"/>
            <a:ext cx="3719192" cy="254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1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781AD-8B62-CCEC-CA91-F0054825F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5D026E2-B4DD-BC7B-E689-1EBBA1CFD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需要强化的功能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7934F226-7F84-1A7E-88C6-F1CC7DD14C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5461268"/>
              </p:ext>
            </p:extLst>
          </p:nvPr>
        </p:nvGraphicFramePr>
        <p:xfrm>
          <a:off x="1168047" y="1966293"/>
          <a:ext cx="9855904" cy="4452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5904">
                  <a:extLst>
                    <a:ext uri="{9D8B030D-6E8A-4147-A177-3AD203B41FA5}">
                      <a16:colId xmlns:a16="http://schemas.microsoft.com/office/drawing/2014/main" val="2827690491"/>
                    </a:ext>
                  </a:extLst>
                </a:gridCol>
              </a:tblGrid>
              <a:tr h="451321">
                <a:tc>
                  <a:txBody>
                    <a:bodyPr/>
                    <a:lstStyle/>
                    <a:p>
                      <a:r>
                        <a:rPr lang="zh-CN" altLang="zh-CN" sz="22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汇珏</a:t>
                      </a:r>
                      <a:r>
                        <a:rPr lang="en-US" altLang="zh-CN" sz="22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22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</a:t>
                      </a:r>
                    </a:p>
                  </a:txBody>
                  <a:tcPr marL="81860" marR="81860" marT="40930" marB="4093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067250"/>
                  </a:ext>
                </a:extLst>
              </a:tr>
              <a:tr h="7541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平台需按业务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分拆</a:t>
                      </a:r>
                      <a:r>
                        <a:rPr lang="zh-CN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分类</a:t>
                      </a:r>
                      <a:endParaRPr lang="en-US" altLang="zh-CN" sz="16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物联网平台</a:t>
                      </a:r>
                      <a:r>
                        <a:rPr lang="zh-CN" altLang="en-US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以设备为主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能源管理平台</a:t>
                      </a:r>
                      <a:r>
                        <a:rPr lang="zh-CN" altLang="en-US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以业务为主</a:t>
                      </a:r>
                    </a:p>
                  </a:txBody>
                  <a:tcPr marL="81860" marR="81860" marT="40930" marB="40930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accent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000451"/>
                  </a:ext>
                </a:extLst>
              </a:tr>
              <a:tr h="557313">
                <a:tc>
                  <a:txBody>
                    <a:bodyPr/>
                    <a:lstStyle/>
                    <a:p>
                      <a:pPr lvl="0"/>
                      <a:r>
                        <a:rPr lang="zh-CN" altLang="en-US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</a:t>
                      </a:r>
                      <a:r>
                        <a:rPr lang="zh-CN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业（储能</a:t>
                      </a:r>
                      <a:r>
                        <a:rPr lang="en-US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能源</a:t>
                      </a:r>
                      <a:r>
                        <a:rPr lang="en-US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电力）业务不突出，强调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行业</a:t>
                      </a:r>
                      <a:r>
                        <a:rPr lang="zh-CN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领域的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专业化</a:t>
                      </a:r>
                      <a:r>
                        <a:rPr lang="zh-CN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功能</a:t>
                      </a:r>
                      <a:endParaRPr lang="en-US" altLang="zh-CN" sz="16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zh-CN" altLang="en-US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用数据、图表等展示电源、负载、电网之间的拓扑关系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60" marR="81860" marT="40930" marB="4093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39589"/>
                  </a:ext>
                </a:extLst>
              </a:tr>
              <a:tr h="1935215">
                <a:tc>
                  <a:txBody>
                    <a:bodyPr/>
                    <a:lstStyle/>
                    <a:p>
                      <a:pPr lvl="0"/>
                      <a:r>
                        <a:rPr lang="zh-CN" altLang="en-US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生产</a:t>
                      </a:r>
                      <a:r>
                        <a:rPr lang="zh-CN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营</a:t>
                      </a:r>
                      <a:r>
                        <a:rPr lang="zh-CN" altLang="zh-CN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endParaRPr lang="en-US" altLang="zh-CN" sz="16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电站拓扑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运营状态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生产状态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收益状态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设备状态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设备运行日志收集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电价管理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策略管理</a:t>
                      </a:r>
                    </a:p>
                  </a:txBody>
                  <a:tcPr marL="81860" marR="81860" marT="40930" marB="4093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090099"/>
                  </a:ext>
                </a:extLst>
              </a:tr>
              <a:tr h="754156">
                <a:tc>
                  <a:txBody>
                    <a:bodyPr/>
                    <a:lstStyle/>
                    <a:p>
                      <a:pPr lvl="0"/>
                      <a:r>
                        <a:rPr lang="zh-CN" altLang="en-US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数据可视化</a:t>
                      </a:r>
                      <a:endParaRPr lang="en-US" altLang="zh-CN" sz="16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关键数据集</a:t>
                      </a:r>
                      <a:endParaRPr lang="en-US" altLang="zh-CN" sz="13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关键数据分析（</a:t>
                      </a:r>
                      <a:r>
                        <a:rPr lang="zh-CN" altLang="en-US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专业</a:t>
                      </a: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曲线、图表等</a:t>
                      </a:r>
                      <a:r>
                        <a:rPr lang="zh-CN" altLang="en-US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多形式组合</a:t>
                      </a:r>
                      <a:r>
                        <a:rPr lang="zh-CN" altLang="zh-CN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zh-CN" sz="16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860" marR="81860" marT="40930" marB="40930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714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886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B4DE57-CCB1-62A9-8FC4-FEF8C5262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8F75D25-55EF-F2F3-EDDF-B359D17ED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需要强化的功能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2AD16EBA-BFEA-1492-C82B-6C99262D91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857214"/>
              </p:ext>
            </p:extLst>
          </p:nvPr>
        </p:nvGraphicFramePr>
        <p:xfrm>
          <a:off x="681361" y="1966293"/>
          <a:ext cx="10829278" cy="4452161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0829278">
                  <a:extLst>
                    <a:ext uri="{9D8B030D-6E8A-4147-A177-3AD203B41FA5}">
                      <a16:colId xmlns:a16="http://schemas.microsoft.com/office/drawing/2014/main" val="2827690491"/>
                    </a:ext>
                  </a:extLst>
                </a:gridCol>
              </a:tblGrid>
              <a:tr h="841485">
                <a:tc>
                  <a:txBody>
                    <a:bodyPr/>
                    <a:lstStyle/>
                    <a:p>
                      <a:r>
                        <a:rPr lang="zh-CN" altLang="zh-CN" sz="3200" b="1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汇珏</a:t>
                      </a:r>
                      <a:r>
                        <a:rPr lang="en-US" altLang="zh-CN" sz="3200" b="1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EMS</a:t>
                      </a:r>
                      <a:r>
                        <a:rPr lang="zh-CN" altLang="zh-CN" sz="3200" b="1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平台</a:t>
                      </a:r>
                    </a:p>
                  </a:txBody>
                  <a:tcPr marL="129831" marR="185473" marT="37094" marB="27820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067250"/>
                  </a:ext>
                </a:extLst>
              </a:tr>
              <a:tr h="1453325">
                <a:tc>
                  <a:txBody>
                    <a:bodyPr/>
                    <a:lstStyle/>
                    <a:p>
                      <a:pPr lvl="0"/>
                      <a:r>
                        <a:rPr lang="zh-CN" altLang="en-US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运维功能</a:t>
                      </a:r>
                      <a:endParaRPr lang="en-US" altLang="zh-CN" sz="24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告警通知</a:t>
                      </a:r>
                      <a:endParaRPr lang="en-US" altLang="zh-CN" sz="2400" kern="12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zh-CN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与手机、微信等结合，可及时通知维护人员</a:t>
                      </a:r>
                    </a:p>
                  </a:txBody>
                  <a:tcPr marL="129831" marR="185473" marT="37094" marB="278209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accent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6007055"/>
                  </a:ext>
                </a:extLst>
              </a:tr>
              <a:tr h="719117">
                <a:tc>
                  <a:txBody>
                    <a:bodyPr/>
                    <a:lstStyle/>
                    <a:p>
                      <a:pPr lvl="0"/>
                      <a:r>
                        <a:rPr lang="zh-CN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基于业务</a:t>
                      </a:r>
                      <a:r>
                        <a:rPr lang="en-US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KPI</a:t>
                      </a:r>
                      <a:r>
                        <a:rPr lang="zh-CN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的统计查询功能</a:t>
                      </a:r>
                    </a:p>
                  </a:txBody>
                  <a:tcPr marL="129831" marR="185473" marT="37094" marB="278209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2491252"/>
                  </a:ext>
                </a:extLst>
              </a:tr>
              <a:tr h="719117">
                <a:tc>
                  <a:txBody>
                    <a:bodyPr/>
                    <a:lstStyle/>
                    <a:p>
                      <a:pPr lvl="0"/>
                      <a:r>
                        <a:rPr lang="zh-CN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基于业务</a:t>
                      </a:r>
                      <a:r>
                        <a:rPr lang="en-US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KPI</a:t>
                      </a:r>
                      <a:r>
                        <a:rPr lang="zh-CN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的数据分析功能</a:t>
                      </a:r>
                    </a:p>
                  </a:txBody>
                  <a:tcPr marL="129831" marR="185473" marT="37094" marB="278209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3175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8628706"/>
                  </a:ext>
                </a:extLst>
              </a:tr>
              <a:tr h="719117">
                <a:tc>
                  <a:txBody>
                    <a:bodyPr/>
                    <a:lstStyle/>
                    <a:p>
                      <a:pPr lvl="0"/>
                      <a:r>
                        <a:rPr lang="zh-CN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云边数据同步管理（主要是执行策略</a:t>
                      </a:r>
                      <a:r>
                        <a:rPr lang="en-US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计划</a:t>
                      </a:r>
                      <a:r>
                        <a:rPr lang="zh-CN" altLang="en-US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，云边两端都有保存，利于管理</a:t>
                      </a:r>
                      <a:r>
                        <a:rPr lang="zh-CN" altLang="zh-CN" sz="24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129831" marR="185473" marT="37094" marB="278209">
                    <a:lnL>
                      <a:noFill/>
                    </a:lnL>
                    <a:lnR>
                      <a:noFill/>
                    </a:lnR>
                    <a:lnT w="3175">
                      <a:solidFill>
                        <a:schemeClr val="tx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420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091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433D0B6-2DD2-E510-0995-B586C0E59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zh-CN" altLang="en-US" sz="4000">
                <a:solidFill>
                  <a:srgbClr val="FFFFFF"/>
                </a:solidFill>
              </a:rPr>
              <a:t>更新升级思路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D0FCB6-64F8-FE94-E864-4B050D38D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"/>
            </a:pP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以电站作为主线进行管理，以电站作为入口对象</a:t>
            </a:r>
            <a:r>
              <a:rPr lang="zh-CN" altLang="en-US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，增加下列功能</a:t>
            </a:r>
            <a:endParaRPr lang="zh-CN" altLang="zh-CN" sz="1700" kern="10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资源管理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运维管理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生产管理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运营管理</a:t>
            </a:r>
          </a:p>
          <a:p>
            <a:pPr marL="342900" lvl="0" indent="-342900">
              <a:buFont typeface="Wingdings" panose="05000000000000000000" pitchFamily="2" charset="2"/>
              <a:buChar char=""/>
            </a:pP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储能设备（储能柜</a:t>
            </a:r>
            <a:r>
              <a:rPr lang="en-US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集装箱等）作为电站的资源，为电站运行服务</a:t>
            </a:r>
          </a:p>
          <a:p>
            <a:pPr marL="342900" lvl="0" indent="-342900">
              <a:buFont typeface="Wingdings" panose="05000000000000000000" pitchFamily="2" charset="2"/>
              <a:buChar char=""/>
            </a:pPr>
            <a:r>
              <a:rPr lang="zh-CN" altLang="zh-CN" sz="1700" b="1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以储能设备的状态</a:t>
            </a:r>
            <a:r>
              <a:rPr lang="zh-CN" altLang="en-US" sz="1700" b="1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（参数）</a:t>
            </a:r>
            <a:r>
              <a:rPr lang="zh-CN" altLang="zh-CN" sz="1700" b="1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为运维目标，辅以数据监控、告警、日志等运维手段</a:t>
            </a:r>
            <a:endParaRPr lang="zh-CN" altLang="zh-CN" sz="1700" kern="10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"/>
            </a:pP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以运行策略</a:t>
            </a:r>
            <a:r>
              <a:rPr lang="en-US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充放电计划</a:t>
            </a:r>
            <a:r>
              <a:rPr lang="en-US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电价管理等作为生产管理手段。</a:t>
            </a:r>
          </a:p>
          <a:p>
            <a:pPr marL="342900" lvl="0" indent="-342900">
              <a:spcAft>
                <a:spcPts val="800"/>
              </a:spcAft>
              <a:buFont typeface="Wingdings" panose="05000000000000000000" pitchFamily="2" charset="2"/>
              <a:buChar char=""/>
            </a:pPr>
            <a:r>
              <a:rPr lang="zh-CN" altLang="zh-CN" sz="1700" kern="1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运营管理以数据分析为主，提供运营效益分析的数据支持</a:t>
            </a:r>
            <a:endParaRPr lang="en-US" altLang="zh-CN" sz="1700" kern="10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CN" altLang="zh-CN" sz="1700" kern="10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电站运维、生产管理皆是为了电站运营收益服务</a:t>
            </a:r>
          </a:p>
          <a:p>
            <a:pPr marL="0" indent="0">
              <a:buNone/>
            </a:pPr>
            <a:endParaRPr lang="zh-CN" altLang="en-US" sz="1700"/>
          </a:p>
        </p:txBody>
      </p:sp>
    </p:spTree>
    <p:extLst>
      <p:ext uri="{BB962C8B-B14F-4D97-AF65-F5344CB8AC3E}">
        <p14:creationId xmlns:p14="http://schemas.microsoft.com/office/powerpoint/2010/main" val="3663585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7225B0-51F5-4539-44B5-300D0B7C9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025"/>
            <a:ext cx="10515600" cy="1325563"/>
          </a:xfrm>
        </p:spPr>
        <p:txBody>
          <a:bodyPr/>
          <a:lstStyle/>
          <a:p>
            <a:r>
              <a:rPr lang="zh-CN" altLang="en-US" dirty="0"/>
              <a:t>新平台结构图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C5C74E0-3B2C-294B-233D-018F607BD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839" y="1276350"/>
            <a:ext cx="7852321" cy="531495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F9E8C1EF-1C17-0F3A-CFA6-647D8FAD9A6D}"/>
              </a:ext>
            </a:extLst>
          </p:cNvPr>
          <p:cNvGrpSpPr/>
          <p:nvPr/>
        </p:nvGrpSpPr>
        <p:grpSpPr>
          <a:xfrm>
            <a:off x="10393440" y="5828996"/>
            <a:ext cx="1463519" cy="655105"/>
            <a:chOff x="10260091" y="5117796"/>
            <a:chExt cx="1463519" cy="65510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1C126B22-74C4-DB0E-D387-C206AD49E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60091" y="5129243"/>
              <a:ext cx="731760" cy="284884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666B7E5-D20B-BC7E-4811-1BBD91DC6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60092" y="5488016"/>
              <a:ext cx="731760" cy="284885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0E90E6F-8D6E-D81F-CF84-EE1B12B8F5BF}"/>
                </a:ext>
              </a:extLst>
            </p:cNvPr>
            <p:cNvSpPr txBox="1"/>
            <p:nvPr/>
          </p:nvSpPr>
          <p:spPr>
            <a:xfrm>
              <a:off x="10991851" y="5117796"/>
              <a:ext cx="7317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新增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9460DB0-0966-D627-CEB4-7AA6573A4DA7}"/>
                </a:ext>
              </a:extLst>
            </p:cNvPr>
            <p:cNvSpPr txBox="1"/>
            <p:nvPr/>
          </p:nvSpPr>
          <p:spPr>
            <a:xfrm>
              <a:off x="10991850" y="5441144"/>
              <a:ext cx="7317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更新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9136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6F31C57-1CD0-5D8D-FDF4-B965DBE08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042" y="193929"/>
            <a:ext cx="4591493" cy="73668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zh-CN" alt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新平台功能分解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24FF582-E3B6-23DE-79EA-9EBCA7C93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101" y="517357"/>
            <a:ext cx="9718126" cy="614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01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D95384-0FAB-B37E-271A-615B1D28A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28CDCC-BD72-728F-6007-283CAA574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749" y="1478044"/>
            <a:ext cx="10135151" cy="390525"/>
          </a:xfrm>
        </p:spPr>
        <p:txBody>
          <a:bodyPr>
            <a:normAutofit/>
          </a:bodyPr>
          <a:lstStyle/>
          <a:p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优化原数据展示部分，分离出关键的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业务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数据，集中、显式的展示关键数据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，提升专业化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67EF73C-8C9B-9644-BCBB-D23C4AB2C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450" y="2051317"/>
            <a:ext cx="3158325" cy="194779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C9C0084-AD1C-837C-22D6-8C36FD21B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25" y="2051318"/>
            <a:ext cx="3564725" cy="195580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E1A39E7-8AC8-FCBE-9D37-00E8748E7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24" y="4070887"/>
            <a:ext cx="3564725" cy="182561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0EE2D0E-CDC9-6965-84F5-279E00788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6450" y="4159191"/>
            <a:ext cx="3194930" cy="182561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0172EE3-39CE-D91F-6533-C23EFD51FF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312" y="2056184"/>
            <a:ext cx="3620987" cy="195093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AB3A196-AB22-8391-B38A-1C3AA48627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8311" y="4139733"/>
            <a:ext cx="3620987" cy="184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34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A67F4-8926-4F52-D25D-8747E6851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E7C4D5-04FA-086F-D1EA-D430D58B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887A71-6B14-8E0E-927C-7AAE3A3D6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213"/>
            <a:ext cx="10610850" cy="509737"/>
          </a:xfrm>
        </p:spPr>
        <p:txBody>
          <a:bodyPr/>
          <a:lstStyle/>
          <a:p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增加多种图表、曲线展示方式，利于做业务分析。（数据展示需要符合业务分析需要）</a:t>
            </a:r>
          </a:p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5BDBBF-1E1A-8FE6-DCD1-D6C48E076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247" y="1937471"/>
            <a:ext cx="4618953" cy="165546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2619EC9-66C8-3C03-7AE2-665645111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97" y="3694488"/>
            <a:ext cx="4618954" cy="164873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102E3CE-E14F-C3CC-E5D3-F2D76DE85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97" y="1912562"/>
            <a:ext cx="4618954" cy="16803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D98F4E2-87C3-FB87-AE18-C3CBB4835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1247" y="3694489"/>
            <a:ext cx="4618953" cy="164873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8069870-64EB-EF91-249B-ED23093EC2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97" y="5481787"/>
            <a:ext cx="4618954" cy="117600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1D2053F-0724-38DF-503F-A2E227407C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1246" y="5444780"/>
            <a:ext cx="4618953" cy="121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51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D9D7F-99D8-2F23-8A1C-CE3BDC67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7945F4-55DD-1F47-8832-ABAEA0A6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421D7B-C445-D498-CD8B-9CFA032F0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799" y="1412875"/>
            <a:ext cx="11176551" cy="1025525"/>
          </a:xfrm>
        </p:spPr>
        <p:txBody>
          <a:bodyPr/>
          <a:lstStyle/>
          <a:p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整合数据结构，以电站为核心进行组织数据，以电站为主要入口，运行管理围绕电站进行操作。</a:t>
            </a:r>
          </a:p>
          <a:p>
            <a:r>
              <a:rPr lang="zh-CN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增加动态生成电站的结构拓扑图，并在拓扑图上动态、实时展示数据和状态，一目了然的了解到电站的运行状态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0C551D-5D1A-D541-43B7-F433A6F1B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449" y="2155325"/>
            <a:ext cx="3696252" cy="22642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BD08809-17A8-03F6-F237-4A109D250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750" y="2155326"/>
            <a:ext cx="2368550" cy="224853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368557C-8E56-4561-5499-61E1526F9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99" y="2075633"/>
            <a:ext cx="4140751" cy="224853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80DED48-4DB7-19F0-DE2B-D5165CD9A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99" y="4406264"/>
            <a:ext cx="4096301" cy="210969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C728272-504A-9CE9-CA5D-8D2ACFA4F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0449" y="4660264"/>
            <a:ext cx="6300028" cy="128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FA6D-9008-EA83-9CB4-50D18BBCF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7B824D-58E9-3C23-6A44-C71A3CA4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0AF7B5-D1A7-2ED3-ADB2-996001F33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068" y="1450016"/>
            <a:ext cx="10757451" cy="803275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增加生产模块，将原电价管理模块、策略管理模块整合、优化</a:t>
            </a:r>
            <a:endParaRPr lang="en-US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对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策略管理进行功能拓展：将电价与充放电结合，自动生成充放电策略，新增云边策略管理功能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E438E3A-28DB-10CA-5E45-26DB65113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250" y="4540250"/>
            <a:ext cx="3648476" cy="195905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9F58A82-69EF-256F-740B-014D590A8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249" y="2439540"/>
            <a:ext cx="3648476" cy="18571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37B6619-A265-AF41-6C02-20614AB4A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855" y="2295858"/>
            <a:ext cx="3676889" cy="187240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6AC0CB1-99D1-FB68-295B-DD495C3CB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1405" y="4402729"/>
            <a:ext cx="3648476" cy="195905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3B09F14-DA7D-75EF-3FF9-8080165E50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758" y="2439540"/>
            <a:ext cx="3092450" cy="208590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F9F9BF5-F87F-494F-1080-086D84B665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00" y="4791641"/>
            <a:ext cx="4352429" cy="195905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CFC091-1855-C5CC-547B-74E7A9141E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3296348"/>
            <a:ext cx="3092450" cy="208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30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EBD88-F652-58A4-BAA7-BCABB2E68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17C224-E50A-5D2C-8F4F-30D2E4940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BD5EF2-7022-0F48-00C0-6D8885147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449" y="1597025"/>
            <a:ext cx="7284001" cy="511175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增加运营模块，强化数据的利用和数据分析，进行运营收益分析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EF29BF-75AA-86B2-B117-EA30C274A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08200"/>
            <a:ext cx="4476124" cy="204210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A2413E1-C3B3-0235-AD00-38BD27BAB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150" y="2121463"/>
            <a:ext cx="5962650" cy="164165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61FA7AE-9591-2D01-EF6E-2275BEF17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81277"/>
            <a:ext cx="4476125" cy="232496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8F2EF42-2F0D-BC26-4F30-419074E89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1150" y="3915709"/>
            <a:ext cx="5962650" cy="269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07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AF9D3-9A9C-0699-EEF2-8DB76D6D0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8FA710-2FA9-D33C-212F-A6B191DB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关键点</a:t>
            </a:r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E8B448-A931-F49C-9BB2-E7C68E5E8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449" y="1374775"/>
            <a:ext cx="9760501" cy="132556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优化现有的运维功能，对数据进行多样化展示，强调专业性、实时性，准确反映运行状态。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增加通知功能，根据目前实际电站的运营情况，当一定等级的告警或故障发生时，需要及时通知到电站管理人员的手机上（微信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短信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邮件等方式），也要避免通知信息轰炸。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B8FE09A-0559-625B-C235-74868FCE0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775978"/>
            <a:ext cx="4510483" cy="19103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0BB5C59-6DB3-2321-0427-856DF9667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4824413"/>
            <a:ext cx="4510482" cy="175025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7E9E7D4-CDE7-6AD1-AB59-892329418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724" y="2775978"/>
            <a:ext cx="4045226" cy="204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74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</TotalTime>
  <Words>875</Words>
  <Application>Microsoft Office PowerPoint</Application>
  <PresentationFormat>宽屏</PresentationFormat>
  <Paragraphs>113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等线</vt:lpstr>
      <vt:lpstr>等线 Light</vt:lpstr>
      <vt:lpstr>黑体</vt:lpstr>
      <vt:lpstr>锐字奥运精神拼搏简免费-闪</vt:lpstr>
      <vt:lpstr>宋体</vt:lpstr>
      <vt:lpstr>Arial</vt:lpstr>
      <vt:lpstr>Wingdings</vt:lpstr>
      <vt:lpstr>Office 主题​​</vt:lpstr>
      <vt:lpstr>汇珏EMS平台 vs 物盾启辰新能云平台</vt:lpstr>
      <vt:lpstr>主要功能差异</vt:lpstr>
      <vt:lpstr>主要特点</vt:lpstr>
      <vt:lpstr>页面对比-数据展示</vt:lpstr>
      <vt:lpstr>页面对比-数据展示</vt:lpstr>
      <vt:lpstr>页面对比-拓扑 vs 地理化视图</vt:lpstr>
      <vt:lpstr>页面对比-设备及数据</vt:lpstr>
      <vt:lpstr>页面对比-数据及图表</vt:lpstr>
      <vt:lpstr>页面对比</vt:lpstr>
      <vt:lpstr>页面对比-实时监测</vt:lpstr>
      <vt:lpstr>页面对比-告警信息</vt:lpstr>
      <vt:lpstr>页面对比-大屏</vt:lpstr>
      <vt:lpstr>功能特色-运行管理</vt:lpstr>
      <vt:lpstr>功能特色-数据分析</vt:lpstr>
      <vt:lpstr>功能特色-生产管理</vt:lpstr>
      <vt:lpstr>功能特色-经营管理</vt:lpstr>
      <vt:lpstr>需要强化的功能</vt:lpstr>
      <vt:lpstr>需要强化的功能</vt:lpstr>
      <vt:lpstr>更新升级思路</vt:lpstr>
      <vt:lpstr>新平台结构图</vt:lpstr>
      <vt:lpstr>新平台功能分解</vt:lpstr>
      <vt:lpstr>关键点1</vt:lpstr>
      <vt:lpstr>关键点2</vt:lpstr>
      <vt:lpstr>关键点3</vt:lpstr>
      <vt:lpstr>关键点4</vt:lpstr>
      <vt:lpstr>关键点5</vt:lpstr>
      <vt:lpstr>关键点6</vt:lpstr>
    </vt:vector>
  </TitlesOfParts>
  <Company>macrohard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 YENOMON</dc:creator>
  <cp:lastModifiedBy>H YENOMON</cp:lastModifiedBy>
  <cp:revision>23</cp:revision>
  <dcterms:created xsi:type="dcterms:W3CDTF">2024-12-05T04:33:51Z</dcterms:created>
  <dcterms:modified xsi:type="dcterms:W3CDTF">2024-12-11T05:53:26Z</dcterms:modified>
</cp:coreProperties>
</file>